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2"/>
  </p:notesMasterIdLst>
  <p:sldIdLst>
    <p:sldId id="256" r:id="rId2"/>
    <p:sldId id="258" r:id="rId3"/>
    <p:sldId id="338" r:id="rId4"/>
    <p:sldId id="264" r:id="rId5"/>
    <p:sldId id="265" r:id="rId6"/>
    <p:sldId id="270" r:id="rId7"/>
    <p:sldId id="314" r:id="rId8"/>
    <p:sldId id="277" r:id="rId9"/>
    <p:sldId id="315" r:id="rId10"/>
    <p:sldId id="316" r:id="rId11"/>
    <p:sldId id="268" r:id="rId12"/>
    <p:sldId id="319" r:id="rId13"/>
    <p:sldId id="318" r:id="rId14"/>
    <p:sldId id="325" r:id="rId15"/>
    <p:sldId id="283" r:id="rId16"/>
    <p:sldId id="342" r:id="rId17"/>
    <p:sldId id="344" r:id="rId18"/>
    <p:sldId id="287" r:id="rId19"/>
    <p:sldId id="321" r:id="rId20"/>
    <p:sldId id="326" r:id="rId21"/>
    <p:sldId id="330" r:id="rId22"/>
    <p:sldId id="328" r:id="rId23"/>
    <p:sldId id="329" r:id="rId24"/>
    <p:sldId id="327" r:id="rId25"/>
    <p:sldId id="331" r:id="rId26"/>
    <p:sldId id="322" r:id="rId27"/>
    <p:sldId id="317" r:id="rId28"/>
    <p:sldId id="332" r:id="rId29"/>
    <p:sldId id="333" r:id="rId30"/>
    <p:sldId id="337" r:id="rId31"/>
    <p:sldId id="336" r:id="rId32"/>
    <p:sldId id="335" r:id="rId33"/>
    <p:sldId id="334" r:id="rId34"/>
    <p:sldId id="289" r:id="rId35"/>
    <p:sldId id="339" r:id="rId36"/>
    <p:sldId id="274" r:id="rId37"/>
    <p:sldId id="340" r:id="rId38"/>
    <p:sldId id="341" r:id="rId39"/>
    <p:sldId id="345" r:id="rId40"/>
    <p:sldId id="272" r:id="rId41"/>
  </p:sldIdLst>
  <p:sldSz cx="9144000" cy="5143500" type="screen16x9"/>
  <p:notesSz cx="6858000" cy="9144000"/>
  <p:embeddedFontLst>
    <p:embeddedFont>
      <p:font typeface="Livvic" pitchFamily="2" charset="0"/>
      <p:regular r:id="rId43"/>
      <p:bold r:id="rId44"/>
      <p:italic r:id="rId45"/>
      <p:boldItalic r:id="rId46"/>
    </p:embeddedFont>
    <p:embeddedFont>
      <p:font typeface="Oswald" panose="00000500000000000000" pitchFamily="2" charset="0"/>
      <p:regular r:id="rId47"/>
      <p:bold r:id="rId48"/>
    </p:embeddedFont>
    <p:embeddedFont>
      <p:font typeface="Raleway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Condensed Light" panose="02000000000000000000" pitchFamily="2" charset="0"/>
      <p:regular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BE37B9-322E-46B3-8267-2D754E46B10E}">
  <a:tblStyle styleId="{17BE37B9-322E-46B3-8267-2D754E46B1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4660"/>
  </p:normalViewPr>
  <p:slideViewPr>
    <p:cSldViewPr snapToGrid="0">
      <p:cViewPr>
        <p:scale>
          <a:sx n="79" d="100"/>
          <a:sy n="79" d="100"/>
        </p:scale>
        <p:origin x="840" y="-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088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483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b8ed53e2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b8ed53e2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487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ad0aeb9a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ad0aeb9a5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8c1997cbfd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8c1997cbfd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b8ed53e2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b8ed53e2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53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3" hasCustomPrompt="1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>
            <a:spLocks noGrp="1"/>
          </p:cNvSpPr>
          <p:nvPr>
            <p:ph type="title" idx="4" hasCustomPrompt="1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subTitle" idx="6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ubTitle" idx="7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60" r:id="rId7"/>
    <p:sldLayoutId id="2147483661" r:id="rId8"/>
    <p:sldLayoutId id="2147483666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0nUD5s7uvmqXzaULb1w1qWI50cCue0nU7EqhJckVbAw/cop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487509" y="315794"/>
            <a:ext cx="4079700" cy="24163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Identification and Classification of Military Aircrafts</a:t>
            </a:r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460922" y="3442745"/>
            <a:ext cx="5552787" cy="1427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 sz="1400" dirty="0"/>
              <a:t>UC: Aprendizagem Profunda para Visão por Computador</a:t>
            </a:r>
          </a:p>
          <a:p>
            <a:pPr marL="0" indent="0"/>
            <a:endParaRPr lang="pt-PT" sz="1400" dirty="0"/>
          </a:p>
          <a:p>
            <a:pPr marL="0" indent="0"/>
            <a:r>
              <a:rPr lang="pt-PT" sz="1400" dirty="0"/>
              <a:t>Professor:</a:t>
            </a:r>
            <a:r>
              <a:rPr lang="en-US" sz="1400" dirty="0"/>
              <a:t> </a:t>
            </a:r>
            <a:r>
              <a:rPr lang="pt-PT" sz="1400" dirty="0"/>
              <a:t>Tomás Brandão</a:t>
            </a:r>
          </a:p>
          <a:p>
            <a:pPr marL="0" indent="0"/>
            <a:endParaRPr lang="pt-PT" sz="1400" dirty="0"/>
          </a:p>
          <a:p>
            <a:pPr marL="0" indent="0"/>
            <a:r>
              <a:rPr lang="pt-PT" sz="1400" dirty="0"/>
              <a:t>Alunos: Beatriz Santos, João Ferreira, Rodrigo Sarroeira</a:t>
            </a:r>
            <a:endParaRPr lang="en-US" dirty="0"/>
          </a:p>
          <a:p>
            <a:pPr marL="0" indent="0"/>
            <a:endParaRPr lang="en-US" dirty="0"/>
          </a:p>
        </p:txBody>
      </p:sp>
      <p:sp>
        <p:nvSpPr>
          <p:cNvPr id="514" name="Google Shape;514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A93B-062B-94C2-C58D-0FD8AD38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Dataset: 7 groups of airplanes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EB032DD5-95E1-7686-574A-A1644120F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39" y="1342223"/>
            <a:ext cx="5773522" cy="326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41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9"/>
          <p:cNvSpPr txBox="1">
            <a:spLocks noGrp="1"/>
          </p:cNvSpPr>
          <p:nvPr>
            <p:ph type="title" idx="4"/>
          </p:nvPr>
        </p:nvSpPr>
        <p:spPr>
          <a:xfrm>
            <a:off x="834501" y="540000"/>
            <a:ext cx="75894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VS Solution</a:t>
            </a:r>
            <a:endParaRPr dirty="0"/>
          </a:p>
        </p:txBody>
      </p:sp>
      <p:sp>
        <p:nvSpPr>
          <p:cNvPr id="915" name="Google Shape;915;p39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424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Apply random methods to balance the dataset. Techniques of over and under sampling</a:t>
            </a:r>
            <a:endParaRPr sz="1600" dirty="0"/>
          </a:p>
        </p:txBody>
      </p:sp>
      <p:sp>
        <p:nvSpPr>
          <p:cNvPr id="916" name="Google Shape;916;p39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The classes are very unbalanced in terms of cardinality</a:t>
            </a:r>
            <a:endParaRPr sz="1600" dirty="0"/>
          </a:p>
        </p:txBody>
      </p:sp>
      <p:sp>
        <p:nvSpPr>
          <p:cNvPr id="917" name="Google Shape;917;p39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918" name="Google Shape;918;p39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0EFA971-FE6A-01BC-B4F8-AE431729A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22" y="846335"/>
            <a:ext cx="4948156" cy="34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8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8F1DA0B-889A-4AC8-3E56-5C1D462C8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53" y="821278"/>
            <a:ext cx="4988094" cy="35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72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9009D3-E5C6-80F6-B9F7-80D345D4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53" y="839584"/>
            <a:ext cx="6176894" cy="34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80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54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04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1330" name="Google Shape;1330;p54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Object Identification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1331" name="Google Shape;1331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32" name="Google Shape;1332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A8AE6-1471-6E9B-C9F8-2BEB7F96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Military aircraft object Detection</a:t>
            </a:r>
          </a:p>
        </p:txBody>
      </p:sp>
      <p:pic>
        <p:nvPicPr>
          <p:cNvPr id="6" name="Picture 5" descr="A picture containing text, sky, outdoor, aircraft&#10;&#10;Description automatically generated">
            <a:extLst>
              <a:ext uri="{FF2B5EF4-FFF2-40B4-BE49-F238E27FC236}">
                <a16:creationId xmlns:a16="http://schemas.microsoft.com/office/drawing/2014/main" id="{E954FA3F-6098-4441-C07A-D714A6FD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855433"/>
            <a:ext cx="4251417" cy="2391422"/>
          </a:xfrm>
          <a:prstGeom prst="rect">
            <a:avLst/>
          </a:prstGeom>
        </p:spPr>
      </p:pic>
      <p:sp>
        <p:nvSpPr>
          <p:cNvPr id="7" name="Google Shape;866;p36">
            <a:extLst>
              <a:ext uri="{FF2B5EF4-FFF2-40B4-BE49-F238E27FC236}">
                <a16:creationId xmlns:a16="http://schemas.microsoft.com/office/drawing/2014/main" id="{6D0E7CA9-7EA5-FB7C-D1B7-B5FCB42283D6}"/>
              </a:ext>
            </a:extLst>
          </p:cNvPr>
          <p:cNvSpPr txBox="1"/>
          <p:nvPr/>
        </p:nvSpPr>
        <p:spPr>
          <a:xfrm>
            <a:off x="6017537" y="3652498"/>
            <a:ext cx="2406451" cy="71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problem at hand is too specific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67;p36">
            <a:extLst>
              <a:ext uri="{FF2B5EF4-FFF2-40B4-BE49-F238E27FC236}">
                <a16:creationId xmlns:a16="http://schemas.microsoft.com/office/drawing/2014/main" id="{6DAEB4F1-369F-DDA0-490E-6EF03FF50745}"/>
              </a:ext>
            </a:extLst>
          </p:cNvPr>
          <p:cNvSpPr txBox="1"/>
          <p:nvPr/>
        </p:nvSpPr>
        <p:spPr>
          <a:xfrm>
            <a:off x="6017538" y="2705198"/>
            <a:ext cx="2406462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868;p36">
            <a:extLst>
              <a:ext uri="{FF2B5EF4-FFF2-40B4-BE49-F238E27FC236}">
                <a16:creationId xmlns:a16="http://schemas.microsoft.com/office/drawing/2014/main" id="{0F40857D-68FB-D584-DE9C-A87FDE769EA2}"/>
              </a:ext>
            </a:extLst>
          </p:cNvPr>
          <p:cNvSpPr txBox="1"/>
          <p:nvPr/>
        </p:nvSpPr>
        <p:spPr>
          <a:xfrm>
            <a:off x="6017537" y="1849083"/>
            <a:ext cx="2406463" cy="47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SSD MobileNet V2</a:t>
            </a:r>
            <a:endParaRPr dirty="0">
              <a:solidFill>
                <a:schemeClr val="dk1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0" name="Google Shape;869;p36">
            <a:extLst>
              <a:ext uri="{FF2B5EF4-FFF2-40B4-BE49-F238E27FC236}">
                <a16:creationId xmlns:a16="http://schemas.microsoft.com/office/drawing/2014/main" id="{3FFBCD0E-FACB-ABE3-65A1-25638713EEDE}"/>
              </a:ext>
            </a:extLst>
          </p:cNvPr>
          <p:cNvSpPr/>
          <p:nvPr/>
        </p:nvSpPr>
        <p:spPr>
          <a:xfrm>
            <a:off x="5683663" y="2854326"/>
            <a:ext cx="274200" cy="273900"/>
          </a:xfrm>
          <a:prstGeom prst="ellipse">
            <a:avLst/>
          </a:prstGeom>
          <a:solidFill>
            <a:srgbClr val="878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870;p36">
            <a:extLst>
              <a:ext uri="{FF2B5EF4-FFF2-40B4-BE49-F238E27FC236}">
                <a16:creationId xmlns:a16="http://schemas.microsoft.com/office/drawing/2014/main" id="{F6839AF2-07A4-1D07-86C0-803EBE9F035E}"/>
              </a:ext>
            </a:extLst>
          </p:cNvPr>
          <p:cNvSpPr/>
          <p:nvPr/>
        </p:nvSpPr>
        <p:spPr>
          <a:xfrm>
            <a:off x="5683663" y="3803604"/>
            <a:ext cx="274200" cy="273900"/>
          </a:xfrm>
          <a:prstGeom prst="ellipse">
            <a:avLst/>
          </a:prstGeom>
          <a:solidFill>
            <a:srgbClr val="915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871;p36">
            <a:extLst>
              <a:ext uri="{FF2B5EF4-FFF2-40B4-BE49-F238E27FC236}">
                <a16:creationId xmlns:a16="http://schemas.microsoft.com/office/drawing/2014/main" id="{CCA57057-9602-E291-2295-F60F99BF08CD}"/>
              </a:ext>
            </a:extLst>
          </p:cNvPr>
          <p:cNvSpPr/>
          <p:nvPr/>
        </p:nvSpPr>
        <p:spPr>
          <a:xfrm>
            <a:off x="5683663" y="1905048"/>
            <a:ext cx="274200" cy="27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868;p36">
            <a:extLst>
              <a:ext uri="{FF2B5EF4-FFF2-40B4-BE49-F238E27FC236}">
                <a16:creationId xmlns:a16="http://schemas.microsoft.com/office/drawing/2014/main" id="{A5B0D778-4037-87AB-4034-FA1C48111AC3}"/>
              </a:ext>
            </a:extLst>
          </p:cNvPr>
          <p:cNvSpPr txBox="1"/>
          <p:nvPr/>
        </p:nvSpPr>
        <p:spPr>
          <a:xfrm>
            <a:off x="6017537" y="2813086"/>
            <a:ext cx="2406463" cy="47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Transfer Learning</a:t>
            </a:r>
            <a:endParaRPr dirty="0">
              <a:solidFill>
                <a:schemeClr val="dk1"/>
              </a:solidFill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1105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5"/>
          <p:cNvSpPr/>
          <p:nvPr/>
        </p:nvSpPr>
        <p:spPr>
          <a:xfrm>
            <a:off x="2425825" y="1960119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5"/>
          <p:cNvSpPr/>
          <p:nvPr/>
        </p:nvSpPr>
        <p:spPr>
          <a:xfrm>
            <a:off x="4385725" y="1960119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5"/>
          <p:cNvSpPr/>
          <p:nvPr/>
        </p:nvSpPr>
        <p:spPr>
          <a:xfrm>
            <a:off x="6269425" y="1960119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5"/>
          <p:cNvSpPr txBox="1">
            <a:spLocks noGrp="1"/>
          </p:cNvSpPr>
          <p:nvPr>
            <p:ph type="title"/>
          </p:nvPr>
        </p:nvSpPr>
        <p:spPr>
          <a:xfrm>
            <a:off x="720000" y="5247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Identification - Results</a:t>
            </a:r>
            <a:endParaRPr dirty="0"/>
          </a:p>
        </p:txBody>
      </p:sp>
      <p:sp>
        <p:nvSpPr>
          <p:cNvPr id="1078" name="Google Shape;1078;p45"/>
          <p:cNvSpPr/>
          <p:nvPr/>
        </p:nvSpPr>
        <p:spPr>
          <a:xfrm>
            <a:off x="6154225" y="1844944"/>
            <a:ext cx="653700" cy="653700"/>
          </a:xfrm>
          <a:prstGeom prst="pie">
            <a:avLst>
              <a:gd name="adj1" fmla="val 0"/>
              <a:gd name="adj2" fmla="val 356636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5"/>
          <p:cNvSpPr/>
          <p:nvPr/>
        </p:nvSpPr>
        <p:spPr>
          <a:xfrm>
            <a:off x="4270525" y="1844944"/>
            <a:ext cx="653700" cy="653700"/>
          </a:xfrm>
          <a:prstGeom prst="pie">
            <a:avLst>
              <a:gd name="adj1" fmla="val 0"/>
              <a:gd name="adj2" fmla="val 819058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5"/>
          <p:cNvSpPr/>
          <p:nvPr/>
        </p:nvSpPr>
        <p:spPr>
          <a:xfrm>
            <a:off x="2310625" y="1844944"/>
            <a:ext cx="653700" cy="653700"/>
          </a:xfrm>
          <a:prstGeom prst="pie">
            <a:avLst>
              <a:gd name="adj1" fmla="val 0"/>
              <a:gd name="adj2" fmla="val 538708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5"/>
          <p:cNvSpPr txBox="1">
            <a:spLocks noGrp="1"/>
          </p:cNvSpPr>
          <p:nvPr>
            <p:ph type="title" idx="3"/>
          </p:nvPr>
        </p:nvSpPr>
        <p:spPr>
          <a:xfrm>
            <a:off x="2037412" y="2668369"/>
            <a:ext cx="1227933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25%</a:t>
            </a:r>
            <a:endParaRPr dirty="0"/>
          </a:p>
        </p:txBody>
      </p:sp>
      <p:sp>
        <p:nvSpPr>
          <p:cNvPr id="1084" name="Google Shape;1084;p45"/>
          <p:cNvSpPr txBox="1">
            <a:spLocks noGrp="1"/>
          </p:cNvSpPr>
          <p:nvPr>
            <p:ph type="title" idx="4"/>
          </p:nvPr>
        </p:nvSpPr>
        <p:spPr>
          <a:xfrm>
            <a:off x="3863478" y="2668369"/>
            <a:ext cx="1417044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36%</a:t>
            </a:r>
            <a:endParaRPr dirty="0"/>
          </a:p>
        </p:txBody>
      </p:sp>
      <p:sp>
        <p:nvSpPr>
          <p:cNvPr id="1085" name="Google Shape;1085;p45"/>
          <p:cNvSpPr txBox="1">
            <a:spLocks noGrp="1"/>
          </p:cNvSpPr>
          <p:nvPr>
            <p:ph type="title" idx="5"/>
          </p:nvPr>
        </p:nvSpPr>
        <p:spPr>
          <a:xfrm>
            <a:off x="5878605" y="2668369"/>
            <a:ext cx="129025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16%</a:t>
            </a:r>
            <a:endParaRPr dirty="0"/>
          </a:p>
        </p:txBody>
      </p:sp>
      <p:sp>
        <p:nvSpPr>
          <p:cNvPr id="1087" name="Google Shape;1087;p45"/>
          <p:cNvSpPr txBox="1">
            <a:spLocks noGrp="1"/>
          </p:cNvSpPr>
          <p:nvPr>
            <p:ph type="subTitle" idx="6"/>
          </p:nvPr>
        </p:nvSpPr>
        <p:spPr>
          <a:xfrm>
            <a:off x="2101925" y="3121294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IoU</a:t>
            </a:r>
            <a:endParaRPr dirty="0"/>
          </a:p>
        </p:txBody>
      </p:sp>
      <p:sp>
        <p:nvSpPr>
          <p:cNvPr id="1088" name="Google Shape;1088;p45"/>
          <p:cNvSpPr txBox="1">
            <a:spLocks noGrp="1"/>
          </p:cNvSpPr>
          <p:nvPr>
            <p:ph type="subTitle" idx="7"/>
          </p:nvPr>
        </p:nvSpPr>
        <p:spPr>
          <a:xfrm>
            <a:off x="4011000" y="3121294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Recall</a:t>
            </a:r>
            <a:endParaRPr dirty="0"/>
          </a:p>
        </p:txBody>
      </p:sp>
      <p:sp>
        <p:nvSpPr>
          <p:cNvPr id="1089" name="Google Shape;1089;p45"/>
          <p:cNvSpPr txBox="1">
            <a:spLocks noGrp="1"/>
          </p:cNvSpPr>
          <p:nvPr>
            <p:ph type="subTitle" idx="8"/>
          </p:nvPr>
        </p:nvSpPr>
        <p:spPr>
          <a:xfrm>
            <a:off x="5772553" y="3121294"/>
            <a:ext cx="141704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TL: MobileNet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391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05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51" name="Google Shape;1451;p5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Object Classification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1452" name="Google Shape;1452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53" name="Google Shape;1453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>
            <a:spLocks noGrp="1"/>
          </p:cNvSpPr>
          <p:nvPr>
            <p:ph type="title"/>
          </p:nvPr>
        </p:nvSpPr>
        <p:spPr>
          <a:xfrm>
            <a:off x="3216899" y="1653325"/>
            <a:ext cx="1916871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05.1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451" name="Google Shape;1451;p5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Scratch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1452" name="Google Shape;1452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53" name="Google Shape;1453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905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710" name="Google Shape;710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11" name="Google Shape;711;p29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Define the goals of the project</a:t>
            </a:r>
            <a:endParaRPr dirty="0"/>
          </a:p>
        </p:txBody>
      </p:sp>
      <p:sp>
        <p:nvSpPr>
          <p:cNvPr id="712" name="Google Shape;712;p29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</a:t>
            </a:r>
            <a:endParaRPr dirty="0"/>
          </a:p>
        </p:txBody>
      </p:sp>
      <p:sp>
        <p:nvSpPr>
          <p:cNvPr id="713" name="Google Shape;713;p29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4" name="Google Shape;714;p29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Describe the proposed methods </a:t>
            </a:r>
            <a:endParaRPr dirty="0"/>
          </a:p>
        </p:txBody>
      </p:sp>
      <p:sp>
        <p:nvSpPr>
          <p:cNvPr id="715" name="Google Shape;715;p29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716" name="Google Shape;716;p29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7" name="Google Shape;717;p29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balancing, over and under sampling </a:t>
            </a:r>
            <a:endParaRPr dirty="0"/>
          </a:p>
        </p:txBody>
      </p:sp>
      <p:sp>
        <p:nvSpPr>
          <p:cNvPr id="718" name="Google Shape;718;p29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 Identification</a:t>
            </a:r>
            <a:endParaRPr dirty="0"/>
          </a:p>
        </p:txBody>
      </p:sp>
      <p:sp>
        <p:nvSpPr>
          <p:cNvPr id="719" name="Google Shape;719;p29"/>
          <p:cNvSpPr txBox="1">
            <a:spLocks noGrp="1"/>
          </p:cNvSpPr>
          <p:nvPr>
            <p:ph type="title" idx="14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20" name="Google Shape;720;p29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 identification using transfer learning (SSD)</a:t>
            </a:r>
            <a:endParaRPr dirty="0"/>
          </a:p>
        </p:txBody>
      </p:sp>
      <p:sp>
        <p:nvSpPr>
          <p:cNvPr id="721" name="Google Shape;721;p29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Classification</a:t>
            </a:r>
            <a:endParaRPr dirty="0"/>
          </a:p>
        </p:txBody>
      </p:sp>
      <p:sp>
        <p:nvSpPr>
          <p:cNvPr id="722" name="Google Shape;722;p29"/>
          <p:cNvSpPr txBox="1">
            <a:spLocks noGrp="1"/>
          </p:cNvSpPr>
          <p:nvPr>
            <p:ph type="title" idx="17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23" name="Google Shape;723;p29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CNN using and not using Transfer Learning </a:t>
            </a:r>
            <a:endParaRPr dirty="0"/>
          </a:p>
        </p:txBody>
      </p:sp>
      <p:sp>
        <p:nvSpPr>
          <p:cNvPr id="724" name="Google Shape;724;p29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 of results</a:t>
            </a:r>
            <a:endParaRPr dirty="0"/>
          </a:p>
        </p:txBody>
      </p:sp>
      <p:sp>
        <p:nvSpPr>
          <p:cNvPr id="725" name="Google Shape;725;p29"/>
          <p:cNvSpPr txBox="1">
            <a:spLocks noGrp="1"/>
          </p:cNvSpPr>
          <p:nvPr>
            <p:ph type="title" idx="20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26" name="Google Shape;726;p29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 the difference between the results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35CB-C1CD-3A94-20F9-F2C4CF4A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EfficientNet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AFCEC-807D-6657-188A-1291F929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09" y="1266897"/>
            <a:ext cx="3782581" cy="317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67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35CB-C1CD-3A94-20F9-F2C4CF4A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EfficientNet Training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E69E0-A92F-7CAF-9D89-19D27AE67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01" y="1411083"/>
            <a:ext cx="4994198" cy="31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27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35CB-C1CD-3A94-20F9-F2C4CF4A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EfficientNet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A9A19-0789-AA03-FAD2-8E2FDE19D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48"/>
          <a:stretch/>
        </p:blipFill>
        <p:spPr>
          <a:xfrm>
            <a:off x="2113139" y="1428822"/>
            <a:ext cx="4917721" cy="29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0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35CB-C1CD-3A94-20F9-F2C4CF4A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MobileNet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F3006-1D14-9B87-656F-267BC61E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169" y="1183702"/>
            <a:ext cx="3983662" cy="34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93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35CB-C1CD-3A94-20F9-F2C4CF4A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MobileNet Training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BE016-D4F6-B7F4-9EEC-4F25BA913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89" y="1300099"/>
            <a:ext cx="5167821" cy="330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4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535CB-C1CD-3A94-20F9-F2C4CF4A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MobileNet 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F9808-9AF3-D7FF-9E73-8FD8623F1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11"/>
          <a:stretch/>
        </p:blipFill>
        <p:spPr>
          <a:xfrm>
            <a:off x="2099823" y="1437058"/>
            <a:ext cx="4944354" cy="29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06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>
            <a:spLocks noGrp="1"/>
          </p:cNvSpPr>
          <p:nvPr>
            <p:ph type="title"/>
          </p:nvPr>
        </p:nvSpPr>
        <p:spPr>
          <a:xfrm>
            <a:off x="3216899" y="1653325"/>
            <a:ext cx="1916871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05.2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451" name="Google Shape;1451;p5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Transfer Learning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1452" name="Google Shape;1452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53" name="Google Shape;1453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7805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9457C3-215B-8AD8-F5BD-5BE93FD14D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1" t="35037" r="12330" b="12320"/>
          <a:stretch/>
        </p:blipFill>
        <p:spPr>
          <a:xfrm>
            <a:off x="958788" y="1376038"/>
            <a:ext cx="7226424" cy="27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89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6828-6A94-08CF-C307-99F6C7ED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ResNet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61B21D-962E-9D21-E2FE-0D6D9D361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55" y="1298532"/>
            <a:ext cx="4494090" cy="336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56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6828-6A94-08CF-C307-99F6C7ED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ResNet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45163-6BCF-450C-43D8-A5241616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69" y="1408582"/>
            <a:ext cx="4850861" cy="30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95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BC175-459B-A1CF-D1F6-FAE281BD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Understanding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13530-EBE8-39CA-F790-90209D83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00" y="1360067"/>
            <a:ext cx="3452505" cy="3243433"/>
          </a:xfrm>
          <a:prstGeom prst="rect">
            <a:avLst/>
          </a:prstGeom>
        </p:spPr>
      </p:pic>
      <p:sp>
        <p:nvSpPr>
          <p:cNvPr id="6" name="Google Shape;866;p36">
            <a:extLst>
              <a:ext uri="{FF2B5EF4-FFF2-40B4-BE49-F238E27FC236}">
                <a16:creationId xmlns:a16="http://schemas.microsoft.com/office/drawing/2014/main" id="{C861DF0A-DE0F-158A-B79B-CAE18F364A23}"/>
              </a:ext>
            </a:extLst>
          </p:cNvPr>
          <p:cNvSpPr txBox="1"/>
          <p:nvPr/>
        </p:nvSpPr>
        <p:spPr>
          <a:xfrm>
            <a:off x="5743349" y="2732373"/>
            <a:ext cx="2406451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"/>
                <a:ea typeface="Roboto"/>
              </a:rPr>
              <a:t>The dataset with 8GB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867;p36">
            <a:extLst>
              <a:ext uri="{FF2B5EF4-FFF2-40B4-BE49-F238E27FC236}">
                <a16:creationId xmlns:a16="http://schemas.microsoft.com/office/drawing/2014/main" id="{9588AF60-5A2A-3271-887E-788DF9A00F0C}"/>
              </a:ext>
            </a:extLst>
          </p:cNvPr>
          <p:cNvSpPr txBox="1"/>
          <p:nvPr/>
        </p:nvSpPr>
        <p:spPr>
          <a:xfrm>
            <a:off x="5743338" y="1843828"/>
            <a:ext cx="2406462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"/>
                <a:ea typeface="Roboto"/>
              </a:rPr>
              <a:t>Contains 1440 images containing military aircraft from 40 different  models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868;p36">
            <a:extLst>
              <a:ext uri="{FF2B5EF4-FFF2-40B4-BE49-F238E27FC236}">
                <a16:creationId xmlns:a16="http://schemas.microsoft.com/office/drawing/2014/main" id="{944C3AC7-3B74-0FD1-D15E-20846FC3A484}"/>
              </a:ext>
            </a:extLst>
          </p:cNvPr>
          <p:cNvSpPr txBox="1"/>
          <p:nvPr/>
        </p:nvSpPr>
        <p:spPr>
          <a:xfrm>
            <a:off x="5743349" y="1360067"/>
            <a:ext cx="2406463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"/>
                <a:ea typeface="Roboto"/>
              </a:rPr>
              <a:t>Dataset form Kaggle</a:t>
            </a:r>
          </a:p>
        </p:txBody>
      </p:sp>
      <p:sp>
        <p:nvSpPr>
          <p:cNvPr id="9" name="Google Shape;869;p36">
            <a:extLst>
              <a:ext uri="{FF2B5EF4-FFF2-40B4-BE49-F238E27FC236}">
                <a16:creationId xmlns:a16="http://schemas.microsoft.com/office/drawing/2014/main" id="{E5501D82-7F70-657D-6669-62DA2A767E60}"/>
              </a:ext>
            </a:extLst>
          </p:cNvPr>
          <p:cNvSpPr/>
          <p:nvPr/>
        </p:nvSpPr>
        <p:spPr>
          <a:xfrm>
            <a:off x="5409463" y="1992956"/>
            <a:ext cx="274200" cy="273900"/>
          </a:xfrm>
          <a:prstGeom prst="ellipse">
            <a:avLst/>
          </a:prstGeom>
          <a:solidFill>
            <a:srgbClr val="878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" name="Google Shape;870;p36">
            <a:extLst>
              <a:ext uri="{FF2B5EF4-FFF2-40B4-BE49-F238E27FC236}">
                <a16:creationId xmlns:a16="http://schemas.microsoft.com/office/drawing/2014/main" id="{DF590F0A-C106-ECD4-01BA-33BCE040FD9F}"/>
              </a:ext>
            </a:extLst>
          </p:cNvPr>
          <p:cNvSpPr/>
          <p:nvPr/>
        </p:nvSpPr>
        <p:spPr>
          <a:xfrm>
            <a:off x="5425149" y="2742123"/>
            <a:ext cx="274200" cy="273900"/>
          </a:xfrm>
          <a:prstGeom prst="ellipse">
            <a:avLst/>
          </a:prstGeom>
          <a:solidFill>
            <a:srgbClr val="915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871;p36">
            <a:extLst>
              <a:ext uri="{FF2B5EF4-FFF2-40B4-BE49-F238E27FC236}">
                <a16:creationId xmlns:a16="http://schemas.microsoft.com/office/drawing/2014/main" id="{DB194642-5628-8F5C-DBE4-E19DCE197776}"/>
              </a:ext>
            </a:extLst>
          </p:cNvPr>
          <p:cNvSpPr/>
          <p:nvPr/>
        </p:nvSpPr>
        <p:spPr>
          <a:xfrm>
            <a:off x="5409475" y="1427453"/>
            <a:ext cx="274200" cy="27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2" name="Google Shape;866;p36">
            <a:extLst>
              <a:ext uri="{FF2B5EF4-FFF2-40B4-BE49-F238E27FC236}">
                <a16:creationId xmlns:a16="http://schemas.microsoft.com/office/drawing/2014/main" id="{9C85B2A5-179B-E2D1-9F06-9E2997D8D29A}"/>
              </a:ext>
            </a:extLst>
          </p:cNvPr>
          <p:cNvSpPr txBox="1"/>
          <p:nvPr/>
        </p:nvSpPr>
        <p:spPr>
          <a:xfrm>
            <a:off x="5759035" y="4186419"/>
            <a:ext cx="2406451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"/>
                <a:ea typeface="Roboto"/>
              </a:rPr>
              <a:t>Contains images with bounding boxes, locating the planes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867;p36">
            <a:extLst>
              <a:ext uri="{FF2B5EF4-FFF2-40B4-BE49-F238E27FC236}">
                <a16:creationId xmlns:a16="http://schemas.microsoft.com/office/drawing/2014/main" id="{8514142B-B6AB-97B0-A110-E6F656263154}"/>
              </a:ext>
            </a:extLst>
          </p:cNvPr>
          <p:cNvSpPr txBox="1"/>
          <p:nvPr/>
        </p:nvSpPr>
        <p:spPr>
          <a:xfrm>
            <a:off x="5759024" y="3297874"/>
            <a:ext cx="2406462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"/>
                <a:ea typeface="Roboto"/>
              </a:rPr>
              <a:t>Contains cropped images labelled with the model of the plane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869;p36">
            <a:extLst>
              <a:ext uri="{FF2B5EF4-FFF2-40B4-BE49-F238E27FC236}">
                <a16:creationId xmlns:a16="http://schemas.microsoft.com/office/drawing/2014/main" id="{506D8C8B-2EF3-3735-A1A3-ACFF20ABEBC4}"/>
              </a:ext>
            </a:extLst>
          </p:cNvPr>
          <p:cNvSpPr/>
          <p:nvPr/>
        </p:nvSpPr>
        <p:spPr>
          <a:xfrm>
            <a:off x="5425149" y="3447002"/>
            <a:ext cx="274200" cy="273900"/>
          </a:xfrm>
          <a:prstGeom prst="ellipse">
            <a:avLst/>
          </a:prstGeom>
          <a:solidFill>
            <a:srgbClr val="878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" name="Google Shape;870;p36">
            <a:extLst>
              <a:ext uri="{FF2B5EF4-FFF2-40B4-BE49-F238E27FC236}">
                <a16:creationId xmlns:a16="http://schemas.microsoft.com/office/drawing/2014/main" id="{67E6841D-F74A-ABA0-98AC-92AD14A613B1}"/>
              </a:ext>
            </a:extLst>
          </p:cNvPr>
          <p:cNvSpPr/>
          <p:nvPr/>
        </p:nvSpPr>
        <p:spPr>
          <a:xfrm>
            <a:off x="5440835" y="4196169"/>
            <a:ext cx="274200" cy="273900"/>
          </a:xfrm>
          <a:prstGeom prst="ellipse">
            <a:avLst/>
          </a:prstGeom>
          <a:solidFill>
            <a:srgbClr val="915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3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6828-6A94-08CF-C307-99F6C7ED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ResNet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8849E-AFFE-B007-982E-ABE4EF46B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93"/>
          <a:stretch/>
        </p:blipFill>
        <p:spPr>
          <a:xfrm>
            <a:off x="2226648" y="1619661"/>
            <a:ext cx="4690704" cy="26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7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6828-6A94-08CF-C307-99F6C7ED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MobileNet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0F96F-B784-9C81-6440-635BE872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59" y="1350061"/>
            <a:ext cx="3787481" cy="32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4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6828-6A94-08CF-C307-99F6C7ED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MobileNet Training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828BF-57C0-A814-4EA1-9083ED76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24" y="1434467"/>
            <a:ext cx="4693351" cy="29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8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6828-6A94-08CF-C307-99F6C7ED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MobileNet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0DDAE-0C66-0C76-64E4-6C75B5F2E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94"/>
          <a:stretch/>
        </p:blipFill>
        <p:spPr>
          <a:xfrm>
            <a:off x="2238475" y="1558910"/>
            <a:ext cx="4667050" cy="26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0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06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520" name="Google Shape;1520;p60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Comparison of Results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521" name="Google Shape;1521;p60"/>
          <p:cNvGrpSpPr/>
          <p:nvPr/>
        </p:nvGrpSpPr>
        <p:grpSpPr>
          <a:xfrm>
            <a:off x="6846072" y="1383073"/>
            <a:ext cx="1828998" cy="2405007"/>
            <a:chOff x="1809575" y="238125"/>
            <a:chExt cx="3981275" cy="5219200"/>
          </a:xfrm>
        </p:grpSpPr>
        <p:sp>
          <p:nvSpPr>
            <p:cNvPr id="1522" name="Google Shape;1522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868C-99F3-E4F1-D2B8-CFCD67A7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Metrics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9D77C-16C9-74ED-7BE3-0B15450E2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8" t="21111" r="10582" b="19170"/>
          <a:stretch/>
        </p:blipFill>
        <p:spPr>
          <a:xfrm>
            <a:off x="1848532" y="1389783"/>
            <a:ext cx="5446936" cy="315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92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5"/>
          <p:cNvSpPr/>
          <p:nvPr/>
        </p:nvSpPr>
        <p:spPr>
          <a:xfrm>
            <a:off x="33804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5"/>
          <p:cNvSpPr/>
          <p:nvPr/>
        </p:nvSpPr>
        <p:spPr>
          <a:xfrm>
            <a:off x="53403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5"/>
          <p:cNvSpPr/>
          <p:nvPr/>
        </p:nvSpPr>
        <p:spPr>
          <a:xfrm>
            <a:off x="72240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5"/>
          <p:cNvSpPr/>
          <p:nvPr/>
        </p:nvSpPr>
        <p:spPr>
          <a:xfrm>
            <a:off x="1496825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45"/>
          <p:cNvSpPr txBox="1">
            <a:spLocks noGrp="1"/>
          </p:cNvSpPr>
          <p:nvPr>
            <p:ph type="title"/>
          </p:nvPr>
        </p:nvSpPr>
        <p:spPr>
          <a:xfrm>
            <a:off x="720000" y="5247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Accuracy</a:t>
            </a:r>
            <a:endParaRPr dirty="0"/>
          </a:p>
        </p:txBody>
      </p:sp>
      <p:sp>
        <p:nvSpPr>
          <p:cNvPr id="1078" name="Google Shape;1078;p45"/>
          <p:cNvSpPr/>
          <p:nvPr/>
        </p:nvSpPr>
        <p:spPr>
          <a:xfrm>
            <a:off x="7108850" y="1610275"/>
            <a:ext cx="653700" cy="653700"/>
          </a:xfrm>
          <a:prstGeom prst="pie">
            <a:avLst>
              <a:gd name="adj1" fmla="val 0"/>
              <a:gd name="adj2" fmla="val 1811960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45"/>
          <p:cNvSpPr/>
          <p:nvPr/>
        </p:nvSpPr>
        <p:spPr>
          <a:xfrm>
            <a:off x="5225150" y="1610275"/>
            <a:ext cx="653700" cy="653700"/>
          </a:xfrm>
          <a:prstGeom prst="pie">
            <a:avLst>
              <a:gd name="adj1" fmla="val 0"/>
              <a:gd name="adj2" fmla="val 193993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45"/>
          <p:cNvSpPr/>
          <p:nvPr/>
        </p:nvSpPr>
        <p:spPr>
          <a:xfrm>
            <a:off x="3265250" y="1610275"/>
            <a:ext cx="653700" cy="653700"/>
          </a:xfrm>
          <a:prstGeom prst="pie">
            <a:avLst>
              <a:gd name="adj1" fmla="val 0"/>
              <a:gd name="adj2" fmla="val 202999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5"/>
          <p:cNvSpPr/>
          <p:nvPr/>
        </p:nvSpPr>
        <p:spPr>
          <a:xfrm>
            <a:off x="1381625" y="1610275"/>
            <a:ext cx="653700" cy="653700"/>
          </a:xfrm>
          <a:prstGeom prst="pie">
            <a:avLst>
              <a:gd name="adj1" fmla="val 0"/>
              <a:gd name="adj2" fmla="val 375918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5"/>
          <p:cNvSpPr txBox="1">
            <a:spLocks noGrp="1"/>
          </p:cNvSpPr>
          <p:nvPr>
            <p:ph type="title" idx="2"/>
          </p:nvPr>
        </p:nvSpPr>
        <p:spPr>
          <a:xfrm>
            <a:off x="1106142" y="2453524"/>
            <a:ext cx="1227933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17.6%</a:t>
            </a:r>
            <a:endParaRPr dirty="0"/>
          </a:p>
        </p:txBody>
      </p:sp>
      <p:sp>
        <p:nvSpPr>
          <p:cNvPr id="1083" name="Google Shape;1083;p45"/>
          <p:cNvSpPr txBox="1">
            <a:spLocks noGrp="1"/>
          </p:cNvSpPr>
          <p:nvPr>
            <p:ph type="title" idx="3"/>
          </p:nvPr>
        </p:nvSpPr>
        <p:spPr>
          <a:xfrm>
            <a:off x="2992037" y="2433700"/>
            <a:ext cx="1227933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92.9%</a:t>
            </a:r>
            <a:endParaRPr dirty="0"/>
          </a:p>
        </p:txBody>
      </p:sp>
      <p:sp>
        <p:nvSpPr>
          <p:cNvPr id="1084" name="Google Shape;1084;p45"/>
          <p:cNvSpPr txBox="1">
            <a:spLocks noGrp="1"/>
          </p:cNvSpPr>
          <p:nvPr>
            <p:ph type="title" idx="4"/>
          </p:nvPr>
        </p:nvSpPr>
        <p:spPr>
          <a:xfrm>
            <a:off x="4818103" y="2433700"/>
            <a:ext cx="1417044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89.7%</a:t>
            </a:r>
            <a:endParaRPr dirty="0"/>
          </a:p>
        </p:txBody>
      </p:sp>
      <p:sp>
        <p:nvSpPr>
          <p:cNvPr id="1085" name="Google Shape;1085;p45"/>
          <p:cNvSpPr txBox="1">
            <a:spLocks noGrp="1"/>
          </p:cNvSpPr>
          <p:nvPr>
            <p:ph type="title" idx="5"/>
          </p:nvPr>
        </p:nvSpPr>
        <p:spPr>
          <a:xfrm>
            <a:off x="6833230" y="2433700"/>
            <a:ext cx="129025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83.7%</a:t>
            </a:r>
            <a:endParaRPr dirty="0"/>
          </a:p>
        </p:txBody>
      </p:sp>
      <p:sp>
        <p:nvSpPr>
          <p:cNvPr id="1086" name="Google Shape;1086;p45"/>
          <p:cNvSpPr txBox="1">
            <a:spLocks noGrp="1"/>
          </p:cNvSpPr>
          <p:nvPr>
            <p:ph type="subTitle" idx="1"/>
          </p:nvPr>
        </p:nvSpPr>
        <p:spPr>
          <a:xfrm>
            <a:off x="1094584" y="2886625"/>
            <a:ext cx="1239491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EffiicentNet</a:t>
            </a:r>
            <a:endParaRPr dirty="0"/>
          </a:p>
        </p:txBody>
      </p:sp>
      <p:sp>
        <p:nvSpPr>
          <p:cNvPr id="1087" name="Google Shape;1087;p4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MobileNet</a:t>
            </a:r>
            <a:endParaRPr dirty="0"/>
          </a:p>
        </p:txBody>
      </p:sp>
      <p:sp>
        <p:nvSpPr>
          <p:cNvPr id="1088" name="Google Shape;1088;p4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TL: ResNet</a:t>
            </a:r>
            <a:endParaRPr dirty="0"/>
          </a:p>
        </p:txBody>
      </p:sp>
      <p:sp>
        <p:nvSpPr>
          <p:cNvPr id="1089" name="Google Shape;1089;p45"/>
          <p:cNvSpPr txBox="1">
            <a:spLocks noGrp="1"/>
          </p:cNvSpPr>
          <p:nvPr>
            <p:ph type="subTitle" idx="8"/>
          </p:nvPr>
        </p:nvSpPr>
        <p:spPr>
          <a:xfrm>
            <a:off x="6727178" y="2886625"/>
            <a:ext cx="1417044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TL: MobileNet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60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07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520" name="Google Shape;1520;p60"/>
          <p:cNvSpPr txBox="1">
            <a:spLocks noGrp="1"/>
          </p:cNvSpPr>
          <p:nvPr>
            <p:ph type="title" idx="2"/>
          </p:nvPr>
        </p:nvSpPr>
        <p:spPr>
          <a:xfrm>
            <a:off x="3216900" y="288812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Future Work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521" name="Google Shape;1521;p60"/>
          <p:cNvGrpSpPr/>
          <p:nvPr/>
        </p:nvGrpSpPr>
        <p:grpSpPr>
          <a:xfrm>
            <a:off x="6846072" y="1383073"/>
            <a:ext cx="1828998" cy="2405007"/>
            <a:chOff x="1809575" y="238125"/>
            <a:chExt cx="3981275" cy="5219200"/>
          </a:xfrm>
        </p:grpSpPr>
        <p:sp>
          <p:nvSpPr>
            <p:cNvPr id="1522" name="Google Shape;1522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60"/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8606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7C7D-A338-6791-F620-61CB02593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 For Future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0F9CD-294B-526D-76E3-37BC3D199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530979"/>
            <a:ext cx="7890600" cy="2597138"/>
          </a:xfrm>
        </p:spPr>
        <p:txBody>
          <a:bodyPr/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Gather more images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Create bounding boxes specific to the 7 classes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Train an object detector specific to our problem and classes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Train a ResNet50 model from scratch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23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A536-094F-2E84-AE2B-4965F202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DAC6B-F136-A971-6003-EFC320FEA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output1">
            <a:hlinkClick r:id="" action="ppaction://media"/>
            <a:extLst>
              <a:ext uri="{FF2B5EF4-FFF2-40B4-BE49-F238E27FC236}">
                <a16:creationId xmlns:a16="http://schemas.microsoft.com/office/drawing/2014/main" id="{A6D4A926-88D0-46C3-9360-F11C53546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9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5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6" name="Google Shape;826;p35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grpSp>
        <p:nvGrpSpPr>
          <p:cNvPr id="827" name="Google Shape;827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28" name="Google Shape;828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3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</a:t>
            </a:r>
            <a:r>
              <a:rPr lang="en" dirty="0">
                <a:solidFill>
                  <a:schemeClr val="accent2"/>
                </a:solidFill>
              </a:rPr>
              <a:t>H</a:t>
            </a:r>
            <a:r>
              <a:rPr lang="en" dirty="0">
                <a:solidFill>
                  <a:schemeClr val="accent3"/>
                </a:solidFill>
              </a:rPr>
              <a:t>A</a:t>
            </a:r>
            <a:r>
              <a:rPr lang="en" dirty="0">
                <a:solidFill>
                  <a:schemeClr val="accent4"/>
                </a:solidFill>
              </a:rPr>
              <a:t>N</a:t>
            </a:r>
            <a:r>
              <a:rPr lang="en" dirty="0">
                <a:solidFill>
                  <a:schemeClr val="accent5"/>
                </a:solidFill>
              </a:rPr>
              <a:t>K </a:t>
            </a:r>
            <a:r>
              <a:rPr lang="en" dirty="0">
                <a:solidFill>
                  <a:schemeClr val="accent6"/>
                </a:solidFill>
              </a:rPr>
              <a:t>Y</a:t>
            </a:r>
            <a:r>
              <a:rPr lang="en" dirty="0">
                <a:solidFill>
                  <a:schemeClr val="accent1"/>
                </a:solidFill>
              </a:rPr>
              <a:t>O</a:t>
            </a:r>
            <a:r>
              <a:rPr lang="en" dirty="0">
                <a:solidFill>
                  <a:schemeClr val="accent2"/>
                </a:solidFill>
              </a:rPr>
              <a:t>U</a:t>
            </a:r>
            <a:r>
              <a:rPr lang="en" dirty="0">
                <a:solidFill>
                  <a:schemeClr val="accent4"/>
                </a:solidFill>
              </a:rPr>
              <a:t>!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goals</a:t>
            </a:r>
            <a:endParaRPr dirty="0"/>
          </a:p>
        </p:txBody>
      </p:sp>
      <p:sp>
        <p:nvSpPr>
          <p:cNvPr id="866" name="Google Shape;866;p36"/>
          <p:cNvSpPr txBox="1"/>
          <p:nvPr/>
        </p:nvSpPr>
        <p:spPr>
          <a:xfrm>
            <a:off x="6116111" y="3386850"/>
            <a:ext cx="2406451" cy="91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Define CNN models that efficiently classify military aircraft into 7 classes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7" name="Google Shape;867;p36"/>
          <p:cNvSpPr txBox="1"/>
          <p:nvPr/>
        </p:nvSpPr>
        <p:spPr>
          <a:xfrm>
            <a:off x="6116100" y="2439550"/>
            <a:ext cx="2406462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Scripts that can efficiently locate military aircraft in images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36"/>
          <p:cNvSpPr txBox="1"/>
          <p:nvPr/>
        </p:nvSpPr>
        <p:spPr>
          <a:xfrm>
            <a:off x="6116099" y="1492700"/>
            <a:ext cx="2406463" cy="5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Prepare the dataset to allow a better performance of the models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36"/>
          <p:cNvSpPr/>
          <p:nvPr/>
        </p:nvSpPr>
        <p:spPr>
          <a:xfrm>
            <a:off x="5782225" y="2588678"/>
            <a:ext cx="274200" cy="273900"/>
          </a:xfrm>
          <a:prstGeom prst="ellipse">
            <a:avLst/>
          </a:prstGeom>
          <a:solidFill>
            <a:srgbClr val="878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0" name="Google Shape;870;p36"/>
          <p:cNvSpPr/>
          <p:nvPr/>
        </p:nvSpPr>
        <p:spPr>
          <a:xfrm>
            <a:off x="5782225" y="3537956"/>
            <a:ext cx="274200" cy="273900"/>
          </a:xfrm>
          <a:prstGeom prst="ellipse">
            <a:avLst/>
          </a:prstGeom>
          <a:solidFill>
            <a:srgbClr val="915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1" name="Google Shape;871;p36"/>
          <p:cNvSpPr/>
          <p:nvPr/>
        </p:nvSpPr>
        <p:spPr>
          <a:xfrm>
            <a:off x="5782225" y="1639400"/>
            <a:ext cx="274200" cy="27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872" name="Google Shape;872;p36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38" y="1294710"/>
            <a:ext cx="4687409" cy="313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85D965E-3C8F-0B8C-73AF-FDA8E385B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20" y="717538"/>
            <a:ext cx="4229760" cy="37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83" name="Google Shape;1183;p4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3"/>
                </a:solidFill>
              </a:rPr>
              <a:t>Data Preparation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1184" name="Google Shape;1184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85" name="Google Shape;1185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A93B-062B-94C2-C58D-0FD8AD38B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 Dataset: 40 airplane models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067014C3-DE8C-625D-519B-5BE08A04B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109" y="1253296"/>
            <a:ext cx="4157781" cy="326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17054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338</Words>
  <Application>Microsoft Office PowerPoint</Application>
  <PresentationFormat>On-screen Show (16:9)</PresentationFormat>
  <Paragraphs>102</Paragraphs>
  <Slides>40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Oswald</vt:lpstr>
      <vt:lpstr>Arial</vt:lpstr>
      <vt:lpstr>Roboto</vt:lpstr>
      <vt:lpstr>Livvic</vt:lpstr>
      <vt:lpstr>Raleway</vt:lpstr>
      <vt:lpstr>Roboto Condensed Light</vt:lpstr>
      <vt:lpstr>Software Development Bussines Plan by Slidesgo</vt:lpstr>
      <vt:lpstr>Identification and Classification of Military Aircrafts</vt:lpstr>
      <vt:lpstr>Workflow</vt:lpstr>
      <vt:lpstr>Data Understanding</vt:lpstr>
      <vt:lpstr>01</vt:lpstr>
      <vt:lpstr>Main goals</vt:lpstr>
      <vt:lpstr>02</vt:lpstr>
      <vt:lpstr>PowerPoint Presentation</vt:lpstr>
      <vt:lpstr>03</vt:lpstr>
      <vt:lpstr>Initial Dataset: 40 airplane models</vt:lpstr>
      <vt:lpstr>New Dataset: 7 groups of airplanes</vt:lpstr>
      <vt:lpstr>Problem VS Solution</vt:lpstr>
      <vt:lpstr>PowerPoint Presentation</vt:lpstr>
      <vt:lpstr>PowerPoint Presentation</vt:lpstr>
      <vt:lpstr>PowerPoint Presentation</vt:lpstr>
      <vt:lpstr>04</vt:lpstr>
      <vt:lpstr>Military aircraft object Detection</vt:lpstr>
      <vt:lpstr>Object Identification - Results</vt:lpstr>
      <vt:lpstr>05</vt:lpstr>
      <vt:lpstr>05.1</vt:lpstr>
      <vt:lpstr>EfficientNet Structure</vt:lpstr>
      <vt:lpstr>EfficientNet Training performance</vt:lpstr>
      <vt:lpstr>EfficientNet Confusion Matrix</vt:lpstr>
      <vt:lpstr>MobileNet Structure</vt:lpstr>
      <vt:lpstr>MobileNet Training performance</vt:lpstr>
      <vt:lpstr>MobileNet Confusion Matrix</vt:lpstr>
      <vt:lpstr>05.2</vt:lpstr>
      <vt:lpstr>PowerPoint Presentation</vt:lpstr>
      <vt:lpstr>ResNet Structure</vt:lpstr>
      <vt:lpstr>ResNet Performance</vt:lpstr>
      <vt:lpstr>ResNet Confusion Matrix</vt:lpstr>
      <vt:lpstr>MobileNet Structure</vt:lpstr>
      <vt:lpstr>MobileNet Training Performance</vt:lpstr>
      <vt:lpstr>MobileNet Confusion Matrix</vt:lpstr>
      <vt:lpstr>06</vt:lpstr>
      <vt:lpstr>Metrics Evaluation</vt:lpstr>
      <vt:lpstr>Models Accuracy</vt:lpstr>
      <vt:lpstr>07</vt:lpstr>
      <vt:lpstr>Ideas For Future Development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and Classification of Military Aircrafts</dc:title>
  <cp:lastModifiedBy>Rodrigo Sarroeira</cp:lastModifiedBy>
  <cp:revision>3</cp:revision>
  <dcterms:modified xsi:type="dcterms:W3CDTF">2023-01-27T18:15:08Z</dcterms:modified>
</cp:coreProperties>
</file>